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4689"/>
  </p:normalViewPr>
  <p:slideViewPr>
    <p:cSldViewPr snapToGrid="0">
      <p:cViewPr varScale="1">
        <p:scale>
          <a:sx n="88" d="100"/>
          <a:sy n="88" d="100"/>
        </p:scale>
        <p:origin x="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411CF-7EC5-9349-8305-3436E0B630EC}" type="datetimeFigureOut">
              <a:rPr lang="en-US" smtClean="0"/>
              <a:t>9/8/25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2884-CFC9-4C46-9F96-9C1730596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71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411CF-7EC5-9349-8305-3436E0B630EC}" type="datetimeFigureOut">
              <a:rPr lang="en-US" smtClean="0"/>
              <a:t>9/8/25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2884-CFC9-4C46-9F96-9C1730596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411CF-7EC5-9349-8305-3436E0B630EC}" type="datetimeFigureOut">
              <a:rPr lang="en-US" smtClean="0"/>
              <a:t>9/8/25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2884-CFC9-4C46-9F96-9C1730596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03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411CF-7EC5-9349-8305-3436E0B630EC}" type="datetimeFigureOut">
              <a:rPr lang="en-US" smtClean="0"/>
              <a:t>9/8/25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2884-CFC9-4C46-9F96-9C1730596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14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411CF-7EC5-9349-8305-3436E0B630EC}" type="datetimeFigureOut">
              <a:rPr lang="en-US" smtClean="0"/>
              <a:t>9/8/25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2884-CFC9-4C46-9F96-9C1730596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4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411CF-7EC5-9349-8305-3436E0B630EC}" type="datetimeFigureOut">
              <a:rPr lang="en-US" smtClean="0"/>
              <a:t>9/8/25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2884-CFC9-4C46-9F96-9C1730596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52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411CF-7EC5-9349-8305-3436E0B630EC}" type="datetimeFigureOut">
              <a:rPr lang="en-US" smtClean="0"/>
              <a:t>9/8/25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2884-CFC9-4C46-9F96-9C1730596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71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411CF-7EC5-9349-8305-3436E0B630EC}" type="datetimeFigureOut">
              <a:rPr lang="en-US" smtClean="0"/>
              <a:t>9/8/25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2884-CFC9-4C46-9F96-9C1730596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182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411CF-7EC5-9349-8305-3436E0B630EC}" type="datetimeFigureOut">
              <a:rPr lang="en-US" smtClean="0"/>
              <a:t>9/8/25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2884-CFC9-4C46-9F96-9C1730596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0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411CF-7EC5-9349-8305-3436E0B630EC}" type="datetimeFigureOut">
              <a:rPr lang="en-US" smtClean="0"/>
              <a:t>9/8/25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2884-CFC9-4C46-9F96-9C1730596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163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411CF-7EC5-9349-8305-3436E0B630EC}" type="datetimeFigureOut">
              <a:rPr lang="en-US" smtClean="0"/>
              <a:t>9/8/25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2884-CFC9-4C46-9F96-9C1730596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296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4411CF-7EC5-9349-8305-3436E0B630EC}" type="datetimeFigureOut">
              <a:rPr lang="en-US" smtClean="0"/>
              <a:t>9/8/25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B62884-CFC9-4C46-9F96-9C1730596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63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CF837-1F82-BA97-4B7E-9EA3CD66D0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solidFill>
                  <a:schemeClr val="bg1"/>
                </a:solidFill>
                <a:cs typeface="Noto Sans Kannada" panose="020B0502040504020204" pitchFamily="34" charset="0"/>
              </a:rPr>
              <a:t>Start with Silenc</a:t>
            </a:r>
            <a:r>
              <a:rPr lang="en-US" sz="7200" dirty="0">
                <a:solidFill>
                  <a:schemeClr val="bg1"/>
                </a:solidFill>
                <a:latin typeface="+mn-lt"/>
                <a:cs typeface="Noto Sans Kannada" panose="020B0502040504020204" pitchFamily="34" charset="0"/>
              </a:rPr>
              <a:t>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4330CF-2630-A019-341F-40A54CAE7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122363"/>
            <a:ext cx="6858000" cy="165576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NO BUSINESS AS USUAL</a:t>
            </a:r>
          </a:p>
        </p:txBody>
      </p:sp>
    </p:spTree>
    <p:extLst>
      <p:ext uri="{BB962C8B-B14F-4D97-AF65-F5344CB8AC3E}">
        <p14:creationId xmlns:p14="http://schemas.microsoft.com/office/powerpoint/2010/main" val="2452468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38572B-E221-EC2A-C453-D7D9EC7C7268}"/>
              </a:ext>
            </a:extLst>
          </p:cNvPr>
          <p:cNvSpPr txBox="1"/>
          <p:nvPr/>
        </p:nvSpPr>
        <p:spPr>
          <a:xfrm>
            <a:off x="494675" y="521562"/>
            <a:ext cx="8154649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Today, I start my class with a moment of silence. 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I do want to teach you. But I also want my university to listen.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Over the past year and a half, LU lecturers have made their voices heard.</a:t>
            </a:r>
          </a:p>
          <a:p>
            <a:r>
              <a:rPr lang="en-US" sz="2000" dirty="0">
                <a:solidFill>
                  <a:schemeClr val="bg1"/>
                </a:solidFill>
              </a:rPr>
              <a:t>We asked our university to cut its ties with complicit Israeli institutions.</a:t>
            </a:r>
          </a:p>
          <a:p>
            <a:r>
              <a:rPr lang="en-US" sz="2000" dirty="0">
                <a:solidFill>
                  <a:schemeClr val="bg1"/>
                </a:solidFill>
              </a:rPr>
              <a:t>We pleaded, we protested, we wrote and signed petitions. 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After 15 months of protests, our Executive Board has still not reached a decision on the university’s research collaborations with Israeli partners.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Their stalling is unacceptable. </a:t>
            </a:r>
          </a:p>
          <a:p>
            <a:r>
              <a:rPr lang="en-US" sz="2000" dirty="0">
                <a:solidFill>
                  <a:schemeClr val="bg1"/>
                </a:solidFill>
              </a:rPr>
              <a:t>We have said all there is to say.  Now, we resist the inaction of our board with silence. </a:t>
            </a:r>
          </a:p>
          <a:p>
            <a:r>
              <a:rPr lang="en-US" sz="2000" dirty="0">
                <a:solidFill>
                  <a:schemeClr val="bg1"/>
                </a:solidFill>
              </a:rPr>
              <a:t> 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My silence is a call for action. 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Leiden University: Boycott Israel. </a:t>
            </a:r>
          </a:p>
          <a:p>
            <a:r>
              <a:rPr lang="en-US" sz="2000" dirty="0">
                <a:solidFill>
                  <a:schemeClr val="bg1"/>
                </a:solidFill>
              </a:rPr>
              <a:t> </a:t>
            </a:r>
          </a:p>
          <a:p>
            <a:r>
              <a:rPr lang="en-US" sz="2000" dirty="0">
                <a:solidFill>
                  <a:schemeClr val="bg1"/>
                </a:solidFill>
              </a:rPr>
              <a:t>Free Palestine.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921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CF200D-09EE-2199-0185-48D8F2A59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C1503-6390-AF62-4876-DBC791C2A7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Start met </a:t>
            </a:r>
            <a:r>
              <a:rPr lang="en-US" sz="7200" dirty="0" err="1">
                <a:solidFill>
                  <a:schemeClr val="bg1"/>
                </a:solidFill>
              </a:rPr>
              <a:t>Stilte</a:t>
            </a:r>
            <a:endParaRPr lang="en-US" sz="72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5910AB-AEB6-84BD-54C0-B7D5CB96CD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049677"/>
            <a:ext cx="6858000" cy="1655762"/>
          </a:xfrm>
        </p:spPr>
        <p:txBody>
          <a:bodyPr/>
          <a:lstStyle/>
          <a:p>
            <a:r>
              <a:rPr lang="en-US" i="1" dirty="0">
                <a:solidFill>
                  <a:schemeClr val="bg1"/>
                </a:solidFill>
              </a:rPr>
              <a:t>NO BUSINESS AS USUAL</a:t>
            </a:r>
          </a:p>
        </p:txBody>
      </p:sp>
    </p:spTree>
    <p:extLst>
      <p:ext uri="{BB962C8B-B14F-4D97-AF65-F5344CB8AC3E}">
        <p14:creationId xmlns:p14="http://schemas.microsoft.com/office/powerpoint/2010/main" val="2405795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5E16F39-8EB0-532F-182C-BFD83B0687D7}"/>
              </a:ext>
            </a:extLst>
          </p:cNvPr>
          <p:cNvSpPr txBox="1"/>
          <p:nvPr/>
        </p:nvSpPr>
        <p:spPr>
          <a:xfrm>
            <a:off x="333769" y="305068"/>
            <a:ext cx="8476462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  <a:latin typeface="+mj-lt"/>
                <a:cs typeface="Telugu Sangam MN" pitchFamily="2" charset="0"/>
              </a:rPr>
              <a:t>Vandaag begin ik mijn college met een moment stilte. </a:t>
            </a:r>
          </a:p>
          <a:p>
            <a:endParaRPr lang="en-US" sz="2000" dirty="0">
              <a:solidFill>
                <a:schemeClr val="bg1"/>
              </a:solidFill>
              <a:latin typeface="+mj-lt"/>
              <a:cs typeface="Telugu Sangam MN" pitchFamily="2" charset="0"/>
            </a:endParaRPr>
          </a:p>
          <a:p>
            <a:r>
              <a:rPr lang="nl-NL" sz="2000" dirty="0">
                <a:solidFill>
                  <a:schemeClr val="bg1"/>
                </a:solidFill>
                <a:latin typeface="+mj-lt"/>
                <a:cs typeface="Telugu Sangam MN" pitchFamily="2" charset="0"/>
              </a:rPr>
              <a:t>Ik wil jullie graag lesgeven. Maar ik wil ook dat mijn universiteit naar mij luistert. </a:t>
            </a:r>
          </a:p>
          <a:p>
            <a:endParaRPr lang="en-US" sz="2000" dirty="0">
              <a:solidFill>
                <a:schemeClr val="bg1"/>
              </a:solidFill>
              <a:latin typeface="+mj-lt"/>
              <a:cs typeface="Telugu Sangam MN" pitchFamily="2" charset="0"/>
            </a:endParaRPr>
          </a:p>
          <a:p>
            <a:r>
              <a:rPr lang="nl-NL" sz="2000" dirty="0">
                <a:solidFill>
                  <a:schemeClr val="bg1"/>
                </a:solidFill>
                <a:latin typeface="+mj-lt"/>
                <a:cs typeface="Telugu Sangam MN" pitchFamily="2" charset="0"/>
              </a:rPr>
              <a:t>Het afgelopen anderhalf jaar hebben docenten aan de UL hun stem laten horen. </a:t>
            </a:r>
            <a:endParaRPr lang="en-US" sz="2000" dirty="0">
              <a:solidFill>
                <a:schemeClr val="bg1"/>
              </a:solidFill>
              <a:latin typeface="+mj-lt"/>
              <a:cs typeface="Telugu Sangam MN" pitchFamily="2" charset="0"/>
            </a:endParaRPr>
          </a:p>
          <a:p>
            <a:r>
              <a:rPr lang="nl-NL" sz="2000" dirty="0">
                <a:solidFill>
                  <a:schemeClr val="bg1"/>
                </a:solidFill>
                <a:latin typeface="+mj-lt"/>
                <a:cs typeface="Telugu Sangam MN" pitchFamily="2" charset="0"/>
              </a:rPr>
              <a:t>We hebben onze universiteit gevraagd om de banden met medeplichtige Israëlische instituten te verbreken. </a:t>
            </a:r>
            <a:endParaRPr lang="en-US" sz="2000" dirty="0">
              <a:solidFill>
                <a:schemeClr val="bg1"/>
              </a:solidFill>
              <a:latin typeface="+mj-lt"/>
              <a:cs typeface="Telugu Sangam MN" pitchFamily="2" charset="0"/>
            </a:endParaRPr>
          </a:p>
          <a:p>
            <a:r>
              <a:rPr lang="nl-NL" sz="2000" dirty="0">
                <a:solidFill>
                  <a:schemeClr val="bg1"/>
                </a:solidFill>
                <a:latin typeface="+mj-lt"/>
                <a:cs typeface="Telugu Sangam MN" pitchFamily="2" charset="0"/>
              </a:rPr>
              <a:t>We hebben gepleit, gedemonstreerd en petities opgesteld. </a:t>
            </a:r>
          </a:p>
          <a:p>
            <a:endParaRPr lang="en-US" sz="2000" dirty="0">
              <a:solidFill>
                <a:schemeClr val="bg1"/>
              </a:solidFill>
              <a:latin typeface="+mj-lt"/>
              <a:cs typeface="Telugu Sangam MN" pitchFamily="2" charset="0"/>
            </a:endParaRPr>
          </a:p>
          <a:p>
            <a:r>
              <a:rPr lang="nl-NL" sz="2000" dirty="0">
                <a:solidFill>
                  <a:schemeClr val="bg1"/>
                </a:solidFill>
                <a:latin typeface="+mj-lt"/>
                <a:cs typeface="Telugu Sangam MN" pitchFamily="2" charset="0"/>
              </a:rPr>
              <a:t>Na 15 maanden vol protest heeft het College van Bestuur nog steeds geen besluit genomen over onderzoekssamenwerkingen met Israëlische partners. </a:t>
            </a:r>
          </a:p>
          <a:p>
            <a:endParaRPr lang="en-US" sz="2000" dirty="0">
              <a:solidFill>
                <a:schemeClr val="bg1"/>
              </a:solidFill>
              <a:latin typeface="+mj-lt"/>
              <a:cs typeface="Telugu Sangam MN" pitchFamily="2" charset="0"/>
            </a:endParaRPr>
          </a:p>
          <a:p>
            <a:r>
              <a:rPr lang="nl-NL" sz="2000" dirty="0">
                <a:solidFill>
                  <a:schemeClr val="bg1"/>
                </a:solidFill>
                <a:latin typeface="+mj-lt"/>
                <a:cs typeface="Telugu Sangam MN" pitchFamily="2" charset="0"/>
              </a:rPr>
              <a:t>Dit uitstel is onacceptabel. </a:t>
            </a:r>
            <a:endParaRPr lang="en-US" sz="2000" dirty="0">
              <a:solidFill>
                <a:schemeClr val="bg1"/>
              </a:solidFill>
              <a:latin typeface="+mj-lt"/>
              <a:cs typeface="Telugu Sangam MN" pitchFamily="2" charset="0"/>
            </a:endParaRPr>
          </a:p>
          <a:p>
            <a:r>
              <a:rPr lang="nl-NL" sz="2000" dirty="0">
                <a:solidFill>
                  <a:schemeClr val="bg1"/>
                </a:solidFill>
                <a:latin typeface="+mj-lt"/>
                <a:cs typeface="Telugu Sangam MN" pitchFamily="2" charset="0"/>
              </a:rPr>
              <a:t>We hebben alles al gezegd. Nu zwijgen we als verzet tegen de passiviteit van ons bestuur. </a:t>
            </a:r>
            <a:endParaRPr lang="en-US" sz="2000" dirty="0">
              <a:solidFill>
                <a:schemeClr val="bg1"/>
              </a:solidFill>
              <a:latin typeface="+mj-lt"/>
              <a:cs typeface="Telugu Sangam MN" pitchFamily="2" charset="0"/>
            </a:endParaRPr>
          </a:p>
          <a:p>
            <a:r>
              <a:rPr lang="nl-NL" sz="2000" dirty="0">
                <a:solidFill>
                  <a:schemeClr val="bg1"/>
                </a:solidFill>
                <a:latin typeface="+mj-lt"/>
                <a:cs typeface="Telugu Sangam MN" pitchFamily="2" charset="0"/>
              </a:rPr>
              <a:t> </a:t>
            </a:r>
            <a:endParaRPr lang="en-US" sz="2000" dirty="0">
              <a:solidFill>
                <a:schemeClr val="bg1"/>
              </a:solidFill>
              <a:latin typeface="+mj-lt"/>
              <a:cs typeface="Telugu Sangam MN" pitchFamily="2" charset="0"/>
            </a:endParaRPr>
          </a:p>
          <a:p>
            <a:r>
              <a:rPr lang="nl-NL" sz="2000" b="1" dirty="0">
                <a:solidFill>
                  <a:schemeClr val="bg1"/>
                </a:solidFill>
                <a:latin typeface="+mj-lt"/>
                <a:cs typeface="Telugu Sangam MN" pitchFamily="2" charset="0"/>
              </a:rPr>
              <a:t>Mijn stilte is een oproep. </a:t>
            </a:r>
            <a:endParaRPr lang="en-US" sz="2000" b="1" dirty="0">
              <a:solidFill>
                <a:schemeClr val="bg1"/>
              </a:solidFill>
              <a:latin typeface="+mj-lt"/>
              <a:cs typeface="Telugu Sangam MN" pitchFamily="2" charset="0"/>
            </a:endParaRPr>
          </a:p>
          <a:p>
            <a:r>
              <a:rPr lang="nl-NL" sz="2000" b="1" dirty="0">
                <a:solidFill>
                  <a:schemeClr val="bg1"/>
                </a:solidFill>
                <a:latin typeface="+mj-lt"/>
                <a:cs typeface="Telugu Sangam MN" pitchFamily="2" charset="0"/>
              </a:rPr>
              <a:t>Universiteit Leiden: Boycot Israël. </a:t>
            </a:r>
            <a:endParaRPr lang="en-US" sz="2000" b="1" dirty="0">
              <a:solidFill>
                <a:schemeClr val="bg1"/>
              </a:solidFill>
              <a:latin typeface="+mj-lt"/>
              <a:cs typeface="Telugu Sangam MN" pitchFamily="2" charset="0"/>
            </a:endParaRPr>
          </a:p>
          <a:p>
            <a:endParaRPr lang="nl-NL" sz="2000" dirty="0">
              <a:solidFill>
                <a:schemeClr val="bg1"/>
              </a:solidFill>
              <a:latin typeface="+mj-lt"/>
              <a:cs typeface="Telugu Sangam MN" pitchFamily="2" charset="0"/>
            </a:endParaRPr>
          </a:p>
          <a:p>
            <a:r>
              <a:rPr lang="nl-NL" sz="2000" i="1" dirty="0">
                <a:solidFill>
                  <a:schemeClr val="bg1"/>
                </a:solidFill>
                <a:latin typeface="+mj-lt"/>
                <a:cs typeface="Telugu Sangam MN" pitchFamily="2" charset="0"/>
              </a:rPr>
              <a:t>Free </a:t>
            </a:r>
            <a:r>
              <a:rPr lang="nl-NL" sz="2000" i="1" dirty="0" err="1">
                <a:solidFill>
                  <a:schemeClr val="bg1"/>
                </a:solidFill>
                <a:latin typeface="+mj-lt"/>
                <a:cs typeface="Telugu Sangam MN" pitchFamily="2" charset="0"/>
              </a:rPr>
              <a:t>Palestine</a:t>
            </a:r>
            <a:r>
              <a:rPr lang="nl-NL" sz="2000" i="1" dirty="0">
                <a:solidFill>
                  <a:schemeClr val="bg1"/>
                </a:solidFill>
                <a:latin typeface="+mj-lt"/>
                <a:cs typeface="Telugu Sangam MN" pitchFamily="2" charset="0"/>
              </a:rPr>
              <a:t>.</a:t>
            </a:r>
            <a:endParaRPr lang="en-US" sz="2000" i="1" dirty="0">
              <a:solidFill>
                <a:schemeClr val="bg1"/>
              </a:solidFill>
              <a:latin typeface="+mj-lt"/>
              <a:cs typeface="Telugu Sangam M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258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1748</TotalTime>
  <Words>277</Words>
  <Application>Microsoft Macintosh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Noto Sans Kannada</vt:lpstr>
      <vt:lpstr>Office Theme</vt:lpstr>
      <vt:lpstr>Start with Silence</vt:lpstr>
      <vt:lpstr>PowerPoint Presentation</vt:lpstr>
      <vt:lpstr>Start met Stilte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Houwen, J.J.M. (Janna)</dc:creator>
  <cp:lastModifiedBy>Houwen, J.J.M. (Janna)</cp:lastModifiedBy>
  <cp:revision>6</cp:revision>
  <dcterms:created xsi:type="dcterms:W3CDTF">2025-08-18T13:08:32Z</dcterms:created>
  <dcterms:modified xsi:type="dcterms:W3CDTF">2025-09-08T10:27:44Z</dcterms:modified>
</cp:coreProperties>
</file>